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30" r:id="rId2"/>
    <p:sldId id="331" r:id="rId3"/>
    <p:sldId id="332" r:id="rId4"/>
    <p:sldId id="333" r:id="rId5"/>
    <p:sldId id="334" r:id="rId6"/>
    <p:sldId id="294" r:id="rId7"/>
    <p:sldId id="295" r:id="rId8"/>
    <p:sldId id="296" r:id="rId9"/>
    <p:sldId id="297" r:id="rId10"/>
    <p:sldId id="298" r:id="rId11"/>
    <p:sldId id="300" r:id="rId12"/>
    <p:sldId id="299" r:id="rId13"/>
    <p:sldId id="301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87" r:id="rId30"/>
    <p:sldId id="289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290" r:id="rId39"/>
    <p:sldId id="277" r:id="rId40"/>
    <p:sldId id="293" r:id="rId41"/>
    <p:sldId id="336" r:id="rId42"/>
    <p:sldId id="335" r:id="rId43"/>
    <p:sldId id="278" r:id="rId44"/>
    <p:sldId id="279" r:id="rId45"/>
    <p:sldId id="280" r:id="rId46"/>
    <p:sldId id="281" r:id="rId47"/>
    <p:sldId id="282" r:id="rId48"/>
    <p:sldId id="283" r:id="rId49"/>
    <p:sldId id="285" r:id="rId50"/>
    <p:sldId id="284" r:id="rId51"/>
    <p:sldId id="286" r:id="rId52"/>
    <p:sldId id="304" r:id="rId53"/>
    <p:sldId id="319" r:id="rId54"/>
    <p:sldId id="320" r:id="rId55"/>
    <p:sldId id="291" r:id="rId56"/>
    <p:sldId id="292" r:id="rId57"/>
    <p:sldId id="302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9" r:id="rId66"/>
    <p:sldId id="32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025ADE1-7283-43AB-8968-EAE9288BE944}">
          <p14:sldIdLst>
            <p14:sldId id="330"/>
            <p14:sldId id="331"/>
            <p14:sldId id="332"/>
            <p14:sldId id="333"/>
            <p14:sldId id="334"/>
            <p14:sldId id="294"/>
            <p14:sldId id="295"/>
            <p14:sldId id="296"/>
            <p14:sldId id="297"/>
            <p14:sldId id="298"/>
            <p14:sldId id="300"/>
            <p14:sldId id="299"/>
            <p14:sldId id="301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70"/>
          </p14:sldIdLst>
        </p14:section>
        <p14:section name="Section sans titre" id="{246E63F0-FCC8-46A5-A8CD-42D5EF28873C}">
          <p14:sldIdLst>
            <p14:sldId id="271"/>
            <p14:sldId id="272"/>
            <p14:sldId id="273"/>
            <p14:sldId id="274"/>
            <p14:sldId id="275"/>
            <p14:sldId id="276"/>
            <p14:sldId id="287"/>
            <p14:sldId id="289"/>
            <p14:sldId id="312"/>
            <p14:sldId id="313"/>
            <p14:sldId id="314"/>
            <p14:sldId id="315"/>
            <p14:sldId id="316"/>
            <p14:sldId id="317"/>
            <p14:sldId id="318"/>
            <p14:sldId id="290"/>
            <p14:sldId id="277"/>
            <p14:sldId id="293"/>
            <p14:sldId id="336"/>
            <p14:sldId id="335"/>
            <p14:sldId id="278"/>
            <p14:sldId id="279"/>
            <p14:sldId id="280"/>
            <p14:sldId id="281"/>
            <p14:sldId id="282"/>
            <p14:sldId id="283"/>
            <p14:sldId id="285"/>
            <p14:sldId id="284"/>
            <p14:sldId id="286"/>
            <p14:sldId id="304"/>
            <p14:sldId id="319"/>
            <p14:sldId id="320"/>
            <p14:sldId id="291"/>
            <p14:sldId id="292"/>
            <p14:sldId id="302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C82BC-FDBD-434B-9BC5-452DB62139D2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BA598-51DB-413A-A127-04896BDD6D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049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E7904-376A-482E-A5F9-A67D39742FB2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89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61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3682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00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3990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1653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881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676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005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287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BA598-51DB-413A-A127-04896BDD6DE7}" type="slidenum">
              <a:rPr lang="fr-CH" smtClean="0"/>
              <a:t>41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691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486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82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9280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2757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37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923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690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606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03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50802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243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3D364-60D2-4AAB-B5AE-D1B6D5ACA0AD}" type="datetimeFigureOut">
              <a:rPr lang="fr-CH" smtClean="0"/>
              <a:t>23.06.2021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CA5B-0BD2-4DA9-9AB3-16125C59C14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5902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tags" Target="../tags/tag60.xml"/><Relationship Id="rId39" Type="http://schemas.openxmlformats.org/officeDocument/2006/relationships/tags" Target="../tags/tag73.xml"/><Relationship Id="rId21" Type="http://schemas.openxmlformats.org/officeDocument/2006/relationships/tags" Target="../tags/tag55.xml"/><Relationship Id="rId34" Type="http://schemas.openxmlformats.org/officeDocument/2006/relationships/tags" Target="../tags/tag68.xml"/><Relationship Id="rId42" Type="http://schemas.openxmlformats.org/officeDocument/2006/relationships/tags" Target="../tags/tag76.xml"/><Relationship Id="rId47" Type="http://schemas.openxmlformats.org/officeDocument/2006/relationships/tags" Target="../tags/tag81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9" Type="http://schemas.openxmlformats.org/officeDocument/2006/relationships/tags" Target="../tags/tag63.xml"/><Relationship Id="rId11" Type="http://schemas.openxmlformats.org/officeDocument/2006/relationships/tags" Target="../tags/tag45.xml"/><Relationship Id="rId24" Type="http://schemas.openxmlformats.org/officeDocument/2006/relationships/tags" Target="../tags/tag58.xml"/><Relationship Id="rId32" Type="http://schemas.openxmlformats.org/officeDocument/2006/relationships/tags" Target="../tags/tag66.xml"/><Relationship Id="rId37" Type="http://schemas.openxmlformats.org/officeDocument/2006/relationships/tags" Target="../tags/tag71.xml"/><Relationship Id="rId40" Type="http://schemas.openxmlformats.org/officeDocument/2006/relationships/tags" Target="../tags/tag74.xml"/><Relationship Id="rId45" Type="http://schemas.openxmlformats.org/officeDocument/2006/relationships/tags" Target="../tags/tag79.xml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tags" Target="../tags/tag62.xml"/><Relationship Id="rId36" Type="http://schemas.openxmlformats.org/officeDocument/2006/relationships/tags" Target="../tags/tag70.xml"/><Relationship Id="rId49" Type="http://schemas.openxmlformats.org/officeDocument/2006/relationships/tags" Target="../tags/tag83.xml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31" Type="http://schemas.openxmlformats.org/officeDocument/2006/relationships/tags" Target="../tags/tag65.xml"/><Relationship Id="rId44" Type="http://schemas.openxmlformats.org/officeDocument/2006/relationships/tags" Target="../tags/tag78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tags" Target="../tags/tag61.xml"/><Relationship Id="rId30" Type="http://schemas.openxmlformats.org/officeDocument/2006/relationships/tags" Target="../tags/tag64.xml"/><Relationship Id="rId35" Type="http://schemas.openxmlformats.org/officeDocument/2006/relationships/tags" Target="../tags/tag69.xml"/><Relationship Id="rId43" Type="http://schemas.openxmlformats.org/officeDocument/2006/relationships/tags" Target="../tags/tag77.xml"/><Relationship Id="rId48" Type="http://schemas.openxmlformats.org/officeDocument/2006/relationships/tags" Target="../tags/tag82.xml"/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tags" Target="../tags/tag59.xml"/><Relationship Id="rId33" Type="http://schemas.openxmlformats.org/officeDocument/2006/relationships/tags" Target="../tags/tag67.xml"/><Relationship Id="rId38" Type="http://schemas.openxmlformats.org/officeDocument/2006/relationships/tags" Target="../tags/tag72.xml"/><Relationship Id="rId46" Type="http://schemas.openxmlformats.org/officeDocument/2006/relationships/tags" Target="../tags/tag80.xml"/><Relationship Id="rId20" Type="http://schemas.openxmlformats.org/officeDocument/2006/relationships/tags" Target="../tags/tag54.xml"/><Relationship Id="rId41" Type="http://schemas.openxmlformats.org/officeDocument/2006/relationships/tags" Target="../tags/tag75.xml"/><Relationship Id="rId1" Type="http://schemas.openxmlformats.org/officeDocument/2006/relationships/tags" Target="../tags/tag35.xml"/><Relationship Id="rId6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8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1053" y="2107309"/>
            <a:ext cx="5606022" cy="2331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8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mots…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Renaud</a:t>
            </a:r>
            <a:endParaRPr lang="fr-CH" sz="4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3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835046" y="860570"/>
            <a:ext cx="7064235" cy="2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foi chrétienne ne fabrique rien, elle permet de voir ce que l’œil humain ne peut voir, mais qui est pourtant bien réel…</a:t>
            </a:r>
            <a:endParaRPr lang="fr-CH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8080" cy="6858000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0899125" y="175459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#4 </a:t>
            </a:r>
            <a:endParaRPr lang="fr-CH" sz="6000" b="1" dirty="0"/>
          </a:p>
        </p:txBody>
      </p:sp>
      <p:sp>
        <p:nvSpPr>
          <p:cNvPr id="5" name="Rectangle 4"/>
          <p:cNvSpPr/>
          <p:nvPr/>
        </p:nvSpPr>
        <p:spPr>
          <a:xfrm>
            <a:off x="4835046" y="4157446"/>
            <a:ext cx="6096000" cy="20238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nous permet de nous connecter à Dieu pour entrer en relation avec lui.</a:t>
            </a:r>
          </a:p>
        </p:txBody>
      </p:sp>
    </p:spTree>
    <p:extLst>
      <p:ext uri="{BB962C8B-B14F-4D97-AF65-F5344CB8AC3E}">
        <p14:creationId xmlns:p14="http://schemas.microsoft.com/office/powerpoint/2010/main" val="19539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2231714" y="3804587"/>
            <a:ext cx="825129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prière est un dialogue…</a:t>
            </a:r>
            <a:endParaRPr lang="fr-CH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65117" y="4934015"/>
            <a:ext cx="9123651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dialogue avec notre père…</a:t>
            </a:r>
            <a:endParaRPr lang="fr-CH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1014607" y="637633"/>
            <a:ext cx="10590757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conscience silencieuse de la présence de Dieu est la respiration de la prière…</a:t>
            </a:r>
            <a:r>
              <a:rPr lang="fr-CH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fr-CH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83293" y="807930"/>
            <a:ext cx="10202449" cy="4874084"/>
          </a:xfrm>
        </p:spPr>
        <p:txBody>
          <a:bodyPr>
            <a:normAutofit fontScale="90000"/>
          </a:bodyPr>
          <a:lstStyle/>
          <a:p>
            <a:r>
              <a:rPr lang="fr-CH" sz="6700" dirty="0">
                <a:latin typeface="Arial Black" panose="020B0A04020102020204" pitchFamily="34" charset="0"/>
              </a:rPr>
              <a:t>Parcours Alphalive</a:t>
            </a:r>
            <a:br>
              <a:rPr lang="fr-CH" dirty="0">
                <a:latin typeface="Arial Black" panose="020B0A04020102020204" pitchFamily="34" charset="0"/>
              </a:rPr>
            </a:br>
            <a:br>
              <a:rPr lang="fr-CH" dirty="0">
                <a:latin typeface="Arial Black" panose="020B0A04020102020204" pitchFamily="34" charset="0"/>
              </a:rPr>
            </a:br>
            <a:r>
              <a:rPr lang="fr-CH" sz="4800" dirty="0">
                <a:latin typeface="Arial Black" panose="020B0A04020102020204" pitchFamily="34" charset="0"/>
              </a:rPr>
              <a:t>2021</a:t>
            </a:r>
            <a:br>
              <a:rPr lang="fr-CH" sz="4800" dirty="0">
                <a:latin typeface="Arial Black" panose="020B0A04020102020204" pitchFamily="34" charset="0"/>
              </a:rPr>
            </a:br>
            <a:br>
              <a:rPr lang="fr-CH" sz="4800" dirty="0">
                <a:latin typeface="Arial Black" panose="020B0A04020102020204" pitchFamily="34" charset="0"/>
              </a:rPr>
            </a:br>
            <a:r>
              <a:rPr lang="fr-CH" sz="5300" dirty="0">
                <a:latin typeface="Arial Black" panose="020B0A04020102020204" pitchFamily="34" charset="0"/>
              </a:rPr>
              <a:t>#6  – Lire la Bible : pourquoi et comment ???</a:t>
            </a:r>
            <a:br>
              <a:rPr lang="fr-CH" sz="4800" dirty="0">
                <a:latin typeface="Arial Black" panose="020B0A04020102020204" pitchFamily="34" charset="0"/>
              </a:rPr>
            </a:br>
            <a:endParaRPr lang="fr-CH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 rot="9013550">
            <a:off x="1447084" y="-622244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4815840" y="1071880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ZoneTexte 3"/>
          <p:cNvSpPr txBox="1"/>
          <p:nvPr>
            <p:custDataLst>
              <p:tags r:id="rId3"/>
            </p:custDataLst>
          </p:nvPr>
        </p:nvSpPr>
        <p:spPr>
          <a:xfrm rot="20908061">
            <a:off x="2296160" y="3223207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 rot="1900142">
            <a:off x="7538720" y="-1244600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 rot="19001483">
            <a:off x="8721546" y="3329533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 rot="16200000">
            <a:off x="10109097" y="884038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 rot="2422776">
            <a:off x="-890319" y="1229596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3756127" y="-2311054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 rot="12210279">
            <a:off x="5420124" y="4382159"/>
            <a:ext cx="259588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1" name="ZoneTexte 10"/>
          <p:cNvSpPr txBox="1"/>
          <p:nvPr>
            <p:custDataLst>
              <p:tags r:id="rId10"/>
            </p:custDataLst>
          </p:nvPr>
        </p:nvSpPr>
        <p:spPr>
          <a:xfrm>
            <a:off x="4968239" y="596959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6439081" y="1716922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3" name="ZoneTexte 12"/>
          <p:cNvSpPr txBox="1"/>
          <p:nvPr>
            <p:custDataLst>
              <p:tags r:id="rId12"/>
            </p:custDataLst>
          </p:nvPr>
        </p:nvSpPr>
        <p:spPr>
          <a:xfrm>
            <a:off x="5120639" y="5183149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4" name="ZoneTexte 13"/>
          <p:cNvSpPr txBox="1"/>
          <p:nvPr>
            <p:custDataLst>
              <p:tags r:id="rId13"/>
            </p:custDataLst>
          </p:nvPr>
        </p:nvSpPr>
        <p:spPr>
          <a:xfrm>
            <a:off x="4131809" y="273765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5" name="ZoneTexte 14"/>
          <p:cNvSpPr txBox="1"/>
          <p:nvPr>
            <p:custDataLst>
              <p:tags r:id="rId14"/>
            </p:custDataLst>
          </p:nvPr>
        </p:nvSpPr>
        <p:spPr>
          <a:xfrm>
            <a:off x="10521998" y="-409595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6" name="ZoneTexte 15"/>
          <p:cNvSpPr txBox="1"/>
          <p:nvPr>
            <p:custDataLst>
              <p:tags r:id="rId15"/>
            </p:custDataLst>
          </p:nvPr>
        </p:nvSpPr>
        <p:spPr>
          <a:xfrm>
            <a:off x="8554967" y="285992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7" name="ZoneTexte 16"/>
          <p:cNvSpPr txBox="1"/>
          <p:nvPr>
            <p:custDataLst>
              <p:tags r:id="rId16"/>
            </p:custDataLst>
          </p:nvPr>
        </p:nvSpPr>
        <p:spPr>
          <a:xfrm>
            <a:off x="11358428" y="4557596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8" name="ZoneTexte 17"/>
          <p:cNvSpPr txBox="1"/>
          <p:nvPr>
            <p:custDataLst>
              <p:tags r:id="rId17"/>
            </p:custDataLst>
          </p:nvPr>
        </p:nvSpPr>
        <p:spPr>
          <a:xfrm>
            <a:off x="6967166" y="5004166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9" name="ZoneTexte 18"/>
          <p:cNvSpPr txBox="1"/>
          <p:nvPr>
            <p:custDataLst>
              <p:tags r:id="rId18"/>
            </p:custDataLst>
          </p:nvPr>
        </p:nvSpPr>
        <p:spPr>
          <a:xfrm>
            <a:off x="2586537" y="122428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0" name="ZoneTexte 19"/>
          <p:cNvSpPr txBox="1"/>
          <p:nvPr>
            <p:custDataLst>
              <p:tags r:id="rId19"/>
            </p:custDataLst>
          </p:nvPr>
        </p:nvSpPr>
        <p:spPr>
          <a:xfrm>
            <a:off x="2007063" y="4233304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1" name="ZoneTexte 20"/>
          <p:cNvSpPr txBox="1"/>
          <p:nvPr>
            <p:custDataLst>
              <p:tags r:id="rId20"/>
            </p:custDataLst>
          </p:nvPr>
        </p:nvSpPr>
        <p:spPr>
          <a:xfrm>
            <a:off x="-119456" y="2436396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2" name="ZoneTexte 21"/>
          <p:cNvSpPr txBox="1"/>
          <p:nvPr>
            <p:custDataLst>
              <p:tags r:id="rId21"/>
            </p:custDataLst>
          </p:nvPr>
        </p:nvSpPr>
        <p:spPr>
          <a:xfrm>
            <a:off x="257999" y="572186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3" name="ZoneTexte 22"/>
          <p:cNvSpPr txBox="1"/>
          <p:nvPr>
            <p:custDataLst>
              <p:tags r:id="rId22"/>
            </p:custDataLst>
          </p:nvPr>
        </p:nvSpPr>
        <p:spPr>
          <a:xfrm>
            <a:off x="7551959" y="2957392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4" name="ZoneTexte 23"/>
          <p:cNvSpPr txBox="1"/>
          <p:nvPr>
            <p:custDataLst>
              <p:tags r:id="rId23"/>
            </p:custDataLst>
          </p:nvPr>
        </p:nvSpPr>
        <p:spPr>
          <a:xfrm>
            <a:off x="7332218" y="3939133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ZoneTexte 24"/>
          <p:cNvSpPr txBox="1"/>
          <p:nvPr>
            <p:custDataLst>
              <p:tags r:id="rId24"/>
            </p:custDataLst>
          </p:nvPr>
        </p:nvSpPr>
        <p:spPr>
          <a:xfrm>
            <a:off x="3206774" y="14861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6" name="ZoneTexte 25"/>
          <p:cNvSpPr txBox="1"/>
          <p:nvPr>
            <p:custDataLst>
              <p:tags r:id="rId25"/>
            </p:custDataLst>
          </p:nvPr>
        </p:nvSpPr>
        <p:spPr>
          <a:xfrm rot="20124112">
            <a:off x="5747963" y="276955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7" name="ZoneTexte 26"/>
          <p:cNvSpPr txBox="1"/>
          <p:nvPr>
            <p:custDataLst>
              <p:tags r:id="rId26"/>
            </p:custDataLst>
          </p:nvPr>
        </p:nvSpPr>
        <p:spPr>
          <a:xfrm>
            <a:off x="864059" y="3494336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8" name="ZoneTexte 27"/>
          <p:cNvSpPr txBox="1"/>
          <p:nvPr>
            <p:custDataLst>
              <p:tags r:id="rId27"/>
            </p:custDataLst>
          </p:nvPr>
        </p:nvSpPr>
        <p:spPr>
          <a:xfrm>
            <a:off x="11624245" y="122428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9" name="ZoneTexte 28"/>
          <p:cNvSpPr txBox="1"/>
          <p:nvPr>
            <p:custDataLst>
              <p:tags r:id="rId28"/>
            </p:custDataLst>
          </p:nvPr>
        </p:nvSpPr>
        <p:spPr>
          <a:xfrm>
            <a:off x="4643946" y="5939833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0" name="ZoneTexte 29"/>
          <p:cNvSpPr txBox="1"/>
          <p:nvPr>
            <p:custDataLst>
              <p:tags r:id="rId29"/>
            </p:custDataLst>
          </p:nvPr>
        </p:nvSpPr>
        <p:spPr>
          <a:xfrm>
            <a:off x="-326794" y="-264284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1" name="ZoneTexte 30"/>
          <p:cNvSpPr txBox="1"/>
          <p:nvPr>
            <p:custDataLst>
              <p:tags r:id="rId30"/>
            </p:custDataLst>
          </p:nvPr>
        </p:nvSpPr>
        <p:spPr>
          <a:xfrm>
            <a:off x="9040523" y="570060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2" name="ZoneTexte 31"/>
          <p:cNvSpPr txBox="1"/>
          <p:nvPr>
            <p:custDataLst>
              <p:tags r:id="rId31"/>
            </p:custDataLst>
          </p:nvPr>
        </p:nvSpPr>
        <p:spPr>
          <a:xfrm>
            <a:off x="6708440" y="2353107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4" name="ZoneTexte 33"/>
          <p:cNvSpPr txBox="1"/>
          <p:nvPr>
            <p:custDataLst>
              <p:tags r:id="rId32"/>
            </p:custDataLst>
          </p:nvPr>
        </p:nvSpPr>
        <p:spPr>
          <a:xfrm>
            <a:off x="4730778" y="200005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5" name="ZoneTexte 34"/>
          <p:cNvSpPr txBox="1"/>
          <p:nvPr>
            <p:custDataLst>
              <p:tags r:id="rId33"/>
            </p:custDataLst>
          </p:nvPr>
        </p:nvSpPr>
        <p:spPr>
          <a:xfrm>
            <a:off x="1115696" y="1794895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6" name="ZoneTexte 35"/>
          <p:cNvSpPr txBox="1"/>
          <p:nvPr>
            <p:custDataLst>
              <p:tags r:id="rId34"/>
            </p:custDataLst>
          </p:nvPr>
        </p:nvSpPr>
        <p:spPr>
          <a:xfrm>
            <a:off x="2923238" y="488897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7" name="ZoneTexte 36"/>
          <p:cNvSpPr txBox="1"/>
          <p:nvPr>
            <p:custDataLst>
              <p:tags r:id="rId35"/>
            </p:custDataLst>
          </p:nvPr>
        </p:nvSpPr>
        <p:spPr>
          <a:xfrm>
            <a:off x="-32623" y="4570003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8" name="ZoneTexte 37"/>
          <p:cNvSpPr txBox="1"/>
          <p:nvPr>
            <p:custDataLst>
              <p:tags r:id="rId36"/>
            </p:custDataLst>
          </p:nvPr>
        </p:nvSpPr>
        <p:spPr>
          <a:xfrm>
            <a:off x="11227295" y="289005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9" name="ZoneTexte 38"/>
          <p:cNvSpPr txBox="1"/>
          <p:nvPr>
            <p:custDataLst>
              <p:tags r:id="rId37"/>
            </p:custDataLst>
          </p:nvPr>
        </p:nvSpPr>
        <p:spPr>
          <a:xfrm>
            <a:off x="8941286" y="944287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00B0F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0" name="ZoneTexte 39"/>
          <p:cNvSpPr txBox="1"/>
          <p:nvPr>
            <p:custDataLst>
              <p:tags r:id="rId38"/>
            </p:custDataLst>
          </p:nvPr>
        </p:nvSpPr>
        <p:spPr>
          <a:xfrm>
            <a:off x="4284209" y="289005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1" name="ZoneTexte 40"/>
          <p:cNvSpPr txBox="1"/>
          <p:nvPr>
            <p:custDataLst>
              <p:tags r:id="rId39"/>
            </p:custDataLst>
          </p:nvPr>
        </p:nvSpPr>
        <p:spPr>
          <a:xfrm>
            <a:off x="6807677" y="-44504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2" name="ZoneTexte 41"/>
          <p:cNvSpPr txBox="1"/>
          <p:nvPr>
            <p:custDataLst>
              <p:tags r:id="rId40"/>
            </p:custDataLst>
          </p:nvPr>
        </p:nvSpPr>
        <p:spPr>
          <a:xfrm>
            <a:off x="7823089" y="265967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3" name="ZoneTexte 42"/>
          <p:cNvSpPr txBox="1"/>
          <p:nvPr>
            <p:custDataLst>
              <p:tags r:id="rId41"/>
            </p:custDataLst>
          </p:nvPr>
        </p:nvSpPr>
        <p:spPr>
          <a:xfrm>
            <a:off x="1427585" y="304245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4" name="ZoneTexte 43"/>
          <p:cNvSpPr txBox="1"/>
          <p:nvPr>
            <p:custDataLst>
              <p:tags r:id="rId42"/>
            </p:custDataLst>
          </p:nvPr>
        </p:nvSpPr>
        <p:spPr>
          <a:xfrm>
            <a:off x="1523278" y="5923883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5" name="ZoneTexte 44"/>
          <p:cNvSpPr txBox="1"/>
          <p:nvPr>
            <p:custDataLst>
              <p:tags r:id="rId43"/>
            </p:custDataLst>
          </p:nvPr>
        </p:nvSpPr>
        <p:spPr>
          <a:xfrm>
            <a:off x="1432903" y="16102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6" name="ZoneTexte 45"/>
          <p:cNvSpPr txBox="1"/>
          <p:nvPr>
            <p:custDataLst>
              <p:tags r:id="rId44"/>
            </p:custDataLst>
          </p:nvPr>
        </p:nvSpPr>
        <p:spPr>
          <a:xfrm>
            <a:off x="10236689" y="1596421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7" name="ZoneTexte 46"/>
          <p:cNvSpPr txBox="1"/>
          <p:nvPr>
            <p:custDataLst>
              <p:tags r:id="rId45"/>
            </p:custDataLst>
          </p:nvPr>
        </p:nvSpPr>
        <p:spPr>
          <a:xfrm>
            <a:off x="11587031" y="4350259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8" name="ZoneTexte 47"/>
          <p:cNvSpPr txBox="1"/>
          <p:nvPr>
            <p:custDataLst>
              <p:tags r:id="rId46"/>
            </p:custDataLst>
          </p:nvPr>
        </p:nvSpPr>
        <p:spPr>
          <a:xfrm>
            <a:off x="7264877" y="5711230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9" name="ZoneTexte 48"/>
          <p:cNvSpPr txBox="1"/>
          <p:nvPr>
            <p:custDataLst>
              <p:tags r:id="rId47"/>
            </p:custDataLst>
          </p:nvPr>
        </p:nvSpPr>
        <p:spPr>
          <a:xfrm>
            <a:off x="236734" y="1468828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50" name="ZoneTexte 49"/>
          <p:cNvSpPr txBox="1"/>
          <p:nvPr>
            <p:custDataLst>
              <p:tags r:id="rId48"/>
            </p:custDataLst>
          </p:nvPr>
        </p:nvSpPr>
        <p:spPr>
          <a:xfrm>
            <a:off x="11055401" y="-72899"/>
            <a:ext cx="85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7200" dirty="0">
                <a:solidFill>
                  <a:srgbClr val="92D05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51" name="Rectangle 50"/>
          <p:cNvSpPr/>
          <p:nvPr>
            <p:custDataLst>
              <p:tags r:id="rId49"/>
            </p:custDataLst>
          </p:nvPr>
        </p:nvSpPr>
        <p:spPr>
          <a:xfrm rot="20844122">
            <a:off x="1496726" y="2085561"/>
            <a:ext cx="8488412" cy="218521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latin typeface="Arial Black" panose="020B0A04020102020204" pitchFamily="34" charset="0"/>
              </a:rPr>
              <a:t>Lire la Bible : Pourquoi, comment ?</a:t>
            </a:r>
            <a:br>
              <a:rPr lang="fr-FR" b="1" dirty="0">
                <a:latin typeface="Arial Black" panose="020B0A04020102020204" pitchFamily="34" charset="0"/>
              </a:rPr>
            </a:br>
            <a:br>
              <a:rPr lang="fr-FR" sz="1400" dirty="0">
                <a:latin typeface="Arial Rounded MT Bold" panose="020F0704030504030204" pitchFamily="34" charset="0"/>
              </a:rPr>
            </a:br>
            <a:endParaRPr lang="fr-FR" sz="1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6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7928" y="463464"/>
            <a:ext cx="10467584" cy="1027133"/>
          </a:xfrm>
        </p:spPr>
        <p:txBody>
          <a:bodyPr>
            <a:normAutofit/>
          </a:bodyPr>
          <a:lstStyle/>
          <a:p>
            <a:r>
              <a:rPr lang="fr-CH" dirty="0">
                <a:latin typeface="Arial Rounded MT Bold" panose="020F0704030504030204" pitchFamily="34" charset="0"/>
              </a:rPr>
              <a:t>Lire la bible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" y="1778697"/>
            <a:ext cx="12170909" cy="50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34" y="3200400"/>
            <a:ext cx="5494249" cy="3657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24" y="0"/>
            <a:ext cx="4762500" cy="3200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31" y="-1982"/>
            <a:ext cx="4334206" cy="28930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643" y="0"/>
            <a:ext cx="4935974" cy="32880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4"/>
          <a:stretch/>
        </p:blipFill>
        <p:spPr>
          <a:xfrm>
            <a:off x="5884398" y="4378889"/>
            <a:ext cx="3898429" cy="3123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286" y="3288082"/>
            <a:ext cx="5358036" cy="35699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36" y="4378889"/>
            <a:ext cx="3922734" cy="27091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93" y="-10455"/>
            <a:ext cx="2893081" cy="28930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4750" y="2830883"/>
            <a:ext cx="6379340" cy="154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3545649" y="3072726"/>
            <a:ext cx="6600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b="1" dirty="0">
                <a:latin typeface="Arial Rounded MT Bold" panose="020F0704030504030204" pitchFamily="34" charset="0"/>
              </a:rPr>
              <a:t>…ou lire la bible !</a:t>
            </a:r>
          </a:p>
        </p:txBody>
      </p:sp>
    </p:spTree>
    <p:extLst>
      <p:ext uri="{BB962C8B-B14F-4D97-AF65-F5344CB8AC3E}">
        <p14:creationId xmlns:p14="http://schemas.microsoft.com/office/powerpoint/2010/main" val="161148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045923" y="5542768"/>
            <a:ext cx="10467584" cy="1027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Mais d’abord, qu’est ce que la bible?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4" y="295753"/>
            <a:ext cx="4118975" cy="21739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3" y="2469655"/>
            <a:ext cx="4827845" cy="27035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70" y="2488057"/>
            <a:ext cx="4062777" cy="27035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12" y="9817"/>
            <a:ext cx="3989018" cy="27457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99" y="353891"/>
            <a:ext cx="4084529" cy="21341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47" y="2488057"/>
            <a:ext cx="4161947" cy="26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0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920663" y="5880970"/>
            <a:ext cx="10467584" cy="10271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>
                <a:latin typeface="Arial Rounded MT Bold" panose="020F0704030504030204" pitchFamily="34" charset="0"/>
              </a:rPr>
              <a:t>Une magnifique bibliothèque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56" y="369519"/>
            <a:ext cx="9446976" cy="53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57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2" y="3796032"/>
            <a:ext cx="2281776" cy="26611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18" y="3796032"/>
            <a:ext cx="2281776" cy="26611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94" y="3796032"/>
            <a:ext cx="2281776" cy="26611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70" y="3796032"/>
            <a:ext cx="2281776" cy="26611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746" y="3796032"/>
            <a:ext cx="2281776" cy="26611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2" y="219205"/>
            <a:ext cx="3146137" cy="35751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75" y="216890"/>
            <a:ext cx="3149645" cy="35791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44658" y="216890"/>
            <a:ext cx="5279720" cy="35784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3663863" y="757824"/>
            <a:ext cx="5060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Une bibliothèque de 66 livres…</a:t>
            </a:r>
          </a:p>
        </p:txBody>
      </p:sp>
    </p:spTree>
    <p:extLst>
      <p:ext uri="{BB962C8B-B14F-4D97-AF65-F5344CB8AC3E}">
        <p14:creationId xmlns:p14="http://schemas.microsoft.com/office/powerpoint/2010/main" val="383096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-765132" y="0"/>
            <a:ext cx="13119970" cy="1624584"/>
            <a:chOff x="-765132" y="0"/>
            <a:chExt cx="13119970" cy="162458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438" y="0"/>
              <a:ext cx="2438400" cy="1624584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708" y="0"/>
              <a:ext cx="2438400" cy="1624584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6" y="0"/>
              <a:ext cx="2438400" cy="1624584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20" y="0"/>
              <a:ext cx="2438400" cy="1624584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389" y="0"/>
              <a:ext cx="2438400" cy="162458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75" y="0"/>
              <a:ext cx="2438400" cy="162458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132" y="0"/>
              <a:ext cx="2438400" cy="1624584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-340812" y="1411259"/>
            <a:ext cx="13119970" cy="1624584"/>
            <a:chOff x="-765132" y="0"/>
            <a:chExt cx="13119970" cy="162458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438" y="0"/>
              <a:ext cx="2438400" cy="1624584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708" y="0"/>
              <a:ext cx="2438400" cy="162458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6" y="0"/>
              <a:ext cx="2438400" cy="162458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20" y="0"/>
              <a:ext cx="2438400" cy="162458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389" y="0"/>
              <a:ext cx="2438400" cy="1624584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75" y="0"/>
              <a:ext cx="2438400" cy="1624584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132" y="0"/>
              <a:ext cx="2438400" cy="1624584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-924319" y="2680570"/>
            <a:ext cx="13119970" cy="1624584"/>
            <a:chOff x="-765132" y="0"/>
            <a:chExt cx="13119970" cy="162458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438" y="0"/>
              <a:ext cx="2438400" cy="162458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708" y="0"/>
              <a:ext cx="2438400" cy="162458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6" y="0"/>
              <a:ext cx="2438400" cy="162458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20" y="0"/>
              <a:ext cx="2438400" cy="1624584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389" y="0"/>
              <a:ext cx="2438400" cy="1624584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75" y="0"/>
              <a:ext cx="2438400" cy="1624584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132" y="0"/>
              <a:ext cx="2438400" cy="1624584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/>
        </p:nvGrpSpPr>
        <p:grpSpPr>
          <a:xfrm>
            <a:off x="-523487" y="4028817"/>
            <a:ext cx="13119970" cy="1624584"/>
            <a:chOff x="-765132" y="0"/>
            <a:chExt cx="13119970" cy="1624584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438" y="0"/>
              <a:ext cx="2438400" cy="1624584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708" y="0"/>
              <a:ext cx="2438400" cy="1624584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6" y="0"/>
              <a:ext cx="2438400" cy="1624584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20" y="0"/>
              <a:ext cx="2438400" cy="1624584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389" y="0"/>
              <a:ext cx="2438400" cy="1624584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75" y="0"/>
              <a:ext cx="2438400" cy="1624584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132" y="0"/>
              <a:ext cx="2438400" cy="1624584"/>
            </a:xfrm>
            <a:prstGeom prst="rect">
              <a:avLst/>
            </a:prstGeom>
          </p:spPr>
        </p:pic>
      </p:grpSp>
      <p:sp>
        <p:nvSpPr>
          <p:cNvPr id="2" name="Titre 1"/>
          <p:cNvSpPr txBox="1">
            <a:spLocks/>
          </p:cNvSpPr>
          <p:nvPr/>
        </p:nvSpPr>
        <p:spPr>
          <a:xfrm rot="20954321">
            <a:off x="-259816" y="2600151"/>
            <a:ext cx="12534695" cy="9719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>
                <a:solidFill>
                  <a:srgbClr val="B70F1C"/>
                </a:solidFill>
                <a:latin typeface="Arial Rounded MT Bold" panose="020F0704030504030204" pitchFamily="34" charset="0"/>
              </a:rPr>
              <a:t>…écrits par une quarantaine d’auteurs…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-869515" y="5526054"/>
            <a:ext cx="13119970" cy="1624584"/>
            <a:chOff x="-765132" y="0"/>
            <a:chExt cx="13119970" cy="1624584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438" y="0"/>
              <a:ext cx="2438400" cy="1624584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0708" y="0"/>
              <a:ext cx="2438400" cy="1624584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186" y="0"/>
              <a:ext cx="2438400" cy="1624584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120" y="0"/>
              <a:ext cx="2438400" cy="1624584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389" y="0"/>
              <a:ext cx="2438400" cy="1624584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175" y="0"/>
              <a:ext cx="2438400" cy="162458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132" y="0"/>
              <a:ext cx="2438400" cy="162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66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433" y="674400"/>
            <a:ext cx="63402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C’est pas donné aux animaux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Pas non plus au premier blaireau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Mais quand ça vous colle à la peau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Putain qu’est-ce que ça vous tient chaud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Écrire et faire vivre les mots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 la feuille et son blanc manteau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Ça vous rend libre comme l’oiseau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Ça vous libère de tous les maux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Ça vous libère de tous les maux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1008512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98" y="398157"/>
            <a:ext cx="7262226" cy="54686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77865" y="5780750"/>
            <a:ext cx="952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dirty="0">
                <a:latin typeface="Arial Rounded MT Bold" panose="020F0704030504030204" pitchFamily="34" charset="0"/>
              </a:rPr>
              <a:t>…sur une période de 1500 ans.</a:t>
            </a:r>
          </a:p>
        </p:txBody>
      </p:sp>
    </p:spTree>
    <p:extLst>
      <p:ext uri="{BB962C8B-B14F-4D97-AF65-F5344CB8AC3E}">
        <p14:creationId xmlns:p14="http://schemas.microsoft.com/office/powerpoint/2010/main" val="181473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5574" y="5500932"/>
            <a:ext cx="1174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Elle contient des livres écrits dans des genres littéraires très différents les uns des autres</a:t>
            </a:r>
            <a:r>
              <a:rPr lang="fr-CH" sz="2800" dirty="0"/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29" y="213360"/>
            <a:ext cx="474868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2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57" y="-20320"/>
            <a:ext cx="6340951" cy="68783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21058528">
            <a:off x="2277048" y="5140703"/>
            <a:ext cx="9220504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Un livre dans le style ‘apocalyptique’</a:t>
            </a:r>
          </a:p>
          <a:p>
            <a:pPr algn="ctr"/>
            <a:r>
              <a:rPr lang="fr-CH" sz="2400" i="1" dirty="0">
                <a:latin typeface="Arial Rounded MT Bold" panose="020F0704030504030204" pitchFamily="34" charset="0"/>
              </a:rPr>
              <a:t>(Style aujourd’hui disparu et très peu connu)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 rot="20704103">
            <a:off x="-94865" y="579236"/>
            <a:ext cx="5632371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Des récits historiques</a:t>
            </a:r>
          </a:p>
        </p:txBody>
      </p:sp>
      <p:sp>
        <p:nvSpPr>
          <p:cNvPr id="4" name="ZoneTexte 3"/>
          <p:cNvSpPr txBox="1"/>
          <p:nvPr/>
        </p:nvSpPr>
        <p:spPr>
          <a:xfrm rot="21437454">
            <a:off x="703548" y="4568681"/>
            <a:ext cx="6185769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Des écrits prophétiques</a:t>
            </a:r>
          </a:p>
        </p:txBody>
      </p:sp>
      <p:sp>
        <p:nvSpPr>
          <p:cNvPr id="5" name="ZoneTexte 4"/>
          <p:cNvSpPr txBox="1"/>
          <p:nvPr/>
        </p:nvSpPr>
        <p:spPr>
          <a:xfrm rot="361694">
            <a:off x="6235725" y="525287"/>
            <a:ext cx="5814166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Des textes didactiques</a:t>
            </a:r>
          </a:p>
        </p:txBody>
      </p:sp>
      <p:sp>
        <p:nvSpPr>
          <p:cNvPr id="6" name="ZoneTexte 5"/>
          <p:cNvSpPr txBox="1"/>
          <p:nvPr/>
        </p:nvSpPr>
        <p:spPr>
          <a:xfrm rot="20393089">
            <a:off x="-86093" y="2977562"/>
            <a:ext cx="5488489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Des textes poétiques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58436" y="1536514"/>
            <a:ext cx="7795364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De la correspondance </a:t>
            </a:r>
            <a:r>
              <a:rPr lang="fr-CH" sz="2400" i="1" dirty="0">
                <a:latin typeface="Arial Rounded MT Bold" panose="020F0704030504030204" pitchFamily="34" charset="0"/>
              </a:rPr>
              <a:t>(Des lettres)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63154" y="2343819"/>
            <a:ext cx="6741093" cy="1938992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H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Et pour couronner le tout, certains livres contiennent plusieurs styles mélangés.</a:t>
            </a:r>
            <a:endParaRPr lang="fr-CH" sz="24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516489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99" y="0"/>
            <a:ext cx="7027101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3" y="2312304"/>
            <a:ext cx="4495445" cy="42169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20375361">
            <a:off x="340360" y="513080"/>
            <a:ext cx="1229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55790" y="142240"/>
            <a:ext cx="1229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ZoneTexte 10"/>
          <p:cNvSpPr txBox="1"/>
          <p:nvPr/>
        </p:nvSpPr>
        <p:spPr>
          <a:xfrm rot="1430402">
            <a:off x="3061350" y="452120"/>
            <a:ext cx="1229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85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0"/>
            <a:ext cx="904875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32978" y="701446"/>
            <a:ext cx="9526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Il y a quand même de bonnes nouvelles !!!</a:t>
            </a:r>
          </a:p>
          <a:p>
            <a:pPr algn="ctr"/>
            <a:endParaRPr lang="fr-CH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30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7" y="0"/>
            <a:ext cx="12220197" cy="6920629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-28197" y="5549022"/>
            <a:ext cx="12220197" cy="14592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4800" dirty="0">
                <a:latin typeface="Arial Rounded MT Bold" panose="020F0704030504030204" pitchFamily="34" charset="0"/>
              </a:rPr>
              <a:t>Cette magnifique bibliothèque n’a pas été constituée au hasard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32978" y="701446"/>
            <a:ext cx="95260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Il existe une « harmonie » entre tous les livres. </a:t>
            </a:r>
            <a:endParaRPr lang="fr-CH" sz="7200" dirty="0">
              <a:latin typeface="Arial Rounded MT Bold" panose="020F07040305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85170" y="1599145"/>
            <a:ext cx="95260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Ils ne se contredisent jamais </a:t>
            </a:r>
            <a:endParaRPr lang="fr-CH" sz="7200" dirty="0"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99784" y="2565735"/>
            <a:ext cx="95260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Il y a de nombreux textes simples et clairs</a:t>
            </a:r>
            <a:endParaRPr lang="fr-CH" sz="7200" dirty="0">
              <a:latin typeface="Arial Rounded MT Bold" panose="020F07040305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62414" y="3617919"/>
            <a:ext cx="95260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Les textes simples et clairs éclairent les autres </a:t>
            </a:r>
            <a:endParaRPr lang="fr-CH" sz="7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8" y="0"/>
            <a:ext cx="12211031" cy="6873066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2442574" y="128393"/>
            <a:ext cx="6465518" cy="65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>
                <a:latin typeface="Arial Rounded MT Bold" panose="020F0704030504030204" pitchFamily="34" charset="0"/>
              </a:rPr>
              <a:t>Et par-dessus tout…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701458" y="6207086"/>
            <a:ext cx="10941484" cy="65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dirty="0">
                <a:latin typeface="Arial Rounded MT Bold" panose="020F0704030504030204" pitchFamily="34" charset="0"/>
              </a:rPr>
              <a:t>…il y a un bibliothécaire exceptionnel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536775" y="749118"/>
            <a:ext cx="4085312" cy="5447082"/>
            <a:chOff x="3536775" y="749118"/>
            <a:chExt cx="4085312" cy="544708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775" y="749118"/>
              <a:ext cx="4085312" cy="544708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 rot="19162299">
              <a:off x="5136714" y="5307751"/>
              <a:ext cx="1202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400" b="1" dirty="0">
                  <a:solidFill>
                    <a:schemeClr val="bg1"/>
                  </a:solidFill>
                </a:rPr>
                <a:t>La Bible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" y="0"/>
            <a:ext cx="12199905" cy="68668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37" y="0"/>
            <a:ext cx="499788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9162299">
            <a:off x="5571090" y="5768436"/>
            <a:ext cx="147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chemeClr val="bg1"/>
                </a:solidFill>
              </a:rPr>
              <a:t>La Bible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-8804"/>
            <a:ext cx="3820440" cy="12369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Il connait personnellement chaque auteur…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379465" y="0"/>
            <a:ext cx="3820440" cy="12369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Il connait parfaitement leurs intentions…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1863244"/>
            <a:ext cx="3820440" cy="12369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C’est lui qui leur a soufflé les sujets…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8373631" y="1925874"/>
            <a:ext cx="3820440" cy="12369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Il nous connait personnellement et parfaitement...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-7905" y="3767202"/>
            <a:ext cx="3820440" cy="123694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Sa mission : nous conduire dans toute la vérité !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8085550" y="3748407"/>
            <a:ext cx="4208729" cy="116806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>
                <a:latin typeface="Arial Rounded MT Bold" panose="020F0704030504030204" pitchFamily="34" charset="0"/>
              </a:rPr>
              <a:t>Il est le moteur de recherche intelligent de la bible.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329840" y="5819124"/>
            <a:ext cx="7315201" cy="770360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5400" dirty="0">
                <a:latin typeface="Arial Rounded MT Bold" panose="020F0704030504030204" pitchFamily="34" charset="0"/>
              </a:rPr>
              <a:t>Il est Dieu ! L’Esprit…</a:t>
            </a:r>
          </a:p>
        </p:txBody>
      </p:sp>
    </p:spTree>
    <p:extLst>
      <p:ext uri="{BB962C8B-B14F-4D97-AF65-F5344CB8AC3E}">
        <p14:creationId xmlns:p14="http://schemas.microsoft.com/office/powerpoint/2010/main" val="14124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50104" y="93931"/>
            <a:ext cx="12450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>
                <a:latin typeface="Arial Rounded MT Bold" panose="020F0704030504030204" pitchFamily="34" charset="0"/>
              </a:rPr>
              <a:t>Pour tenter de répondre à la question ‘comment lire la bible ?’, il faut d’abord répondre à une autre question :</a:t>
            </a:r>
            <a:endParaRPr lang="fr-CH" sz="1400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38" y="1653400"/>
            <a:ext cx="6104363" cy="40671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89"/>
            <a:ext cx="6105525" cy="40671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89" y="573898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Pourquoi lire la bible ?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9393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Et même une deuxième question…</a:t>
            </a:r>
            <a:endParaRPr lang="fr-CH" sz="1600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38" y="1271357"/>
            <a:ext cx="6104363" cy="40671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357"/>
            <a:ext cx="6105525" cy="40671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26" y="567255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Pour quoi lire la bible ?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94583" y="5703330"/>
            <a:ext cx="125457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5400" dirty="0">
                <a:latin typeface="Arial Rounded MT Bold" panose="020F0704030504030204" pitchFamily="34" charset="0"/>
              </a:rPr>
              <a:t>Pourquoi et pour quoi lire la bible ?</a:t>
            </a:r>
            <a:endParaRPr lang="fr-CH" sz="54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5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5" y="0"/>
            <a:ext cx="105130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5265" y="133723"/>
            <a:ext cx="6872614" cy="7062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 un don du ciel, une grâce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rend la vie moins dégueulasse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vous assigne une place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près des anges que des angoisses</a:t>
            </a:r>
            <a:endParaRPr lang="fr-CH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Poèmes, chansons, brulots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Vous ouvrent des mondes plus beaux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 horizons toujours nouveaux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vous éloignent des troupeaux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il suffit de quelques mots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Pour toucher le cœur des marmots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Pour apaiser les longs sanglots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Quand votre vie part à vau-l’eau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Quand votre vie part à vau-l’eau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262399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89" y="1956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Quelques mauvaises raisons de lire la bible 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" y="1291590"/>
            <a:ext cx="12188952" cy="507873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35" y="1224396"/>
            <a:ext cx="5632371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Pour faire plaisir à Dieu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38295" y="2001636"/>
            <a:ext cx="6033385" cy="892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Pour faire plaisir à quelqu’un </a:t>
            </a:r>
            <a:r>
              <a:rPr lang="fr-CH" sz="2000" dirty="0">
                <a:latin typeface="Arial Rounded MT Bold" panose="020F0704030504030204" pitchFamily="34" charset="0"/>
              </a:rPr>
              <a:t>(parents, amis, pasteurs…)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975" y="3236076"/>
            <a:ext cx="674966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Pour soulager sa conscience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57655" y="4287636"/>
            <a:ext cx="861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Parce que tous les chrétiens le font…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08815" y="5715116"/>
            <a:ext cx="824318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Par habitude, sans savoir pourquoi</a:t>
            </a:r>
          </a:p>
        </p:txBody>
      </p:sp>
    </p:spTree>
    <p:extLst>
      <p:ext uri="{BB962C8B-B14F-4D97-AF65-F5344CB8AC3E}">
        <p14:creationId xmlns:p14="http://schemas.microsoft.com/office/powerpoint/2010/main" val="37402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96" y="0"/>
            <a:ext cx="457291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972" y="954915"/>
            <a:ext cx="8931228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Souvent la Bible peut nous paraitre inaccessible…</a:t>
            </a:r>
            <a:endParaRPr lang="fr-CH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06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8" y="0"/>
            <a:ext cx="1027672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8686" y="1747474"/>
            <a:ext cx="91624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Mais si nous l’ouvrons pour rencontrer Christ, elle peut devenir une fenêtre sur un monde inconnu et merveilleux…</a:t>
            </a:r>
            <a:endParaRPr lang="fr-CH" sz="4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7" y="0"/>
            <a:ext cx="1032622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3071" y="2978580"/>
            <a:ext cx="6078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Le monde de la pensée de Dieu… 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30177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" y="-551148"/>
            <a:ext cx="10891381" cy="8887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6022" y="967958"/>
            <a:ext cx="6077211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perte de vue…  </a:t>
            </a:r>
            <a:r>
              <a:rPr lang="fr-CH" sz="20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Calogéro</a:t>
            </a:r>
            <a:r>
              <a:rPr lang="fr-CH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H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Même si je sais que tu ne me vois pas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la vue pour toi est un mystère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voudrais te chanter cet endroit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tu puisses écouter la lumière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t'emmène </a:t>
            </a:r>
            <a:endParaRPr lang="fr-CH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mettras tes pas dans mes paroles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l'été aura un goût de miel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ira dans les tournesols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Toutes ces fleurs qui font un bruit d'abeille 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 autant</a:t>
            </a:r>
            <a:b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soleils </a:t>
            </a:r>
            <a:endParaRPr lang="fr-CH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5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0133" cy="6883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1024133"/>
            <a:ext cx="6096000" cy="4834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voudrais te chanter cet endroit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que tu le voies avec ma voix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perte de vue des sensations de parfums et de sons </a:t>
            </a:r>
            <a:endParaRPr lang="fr-CH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voudrais te chanter ce tableau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J'aimerais te le peindre avec mes mots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perte de vue des sensations de parfums et de sons </a:t>
            </a:r>
            <a:endParaRPr lang="fr-CH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0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7" y="0"/>
            <a:ext cx="1189972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8779" y="801667"/>
            <a:ext cx="6281801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C'est un endroit plein de peupliers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y a un ruisseau qui chuchote </a:t>
            </a:r>
            <a:endParaRPr lang="fr-CH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sur le vieux chêne un peu plié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 ces oiseaux posés comme des notes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s'envolent </a:t>
            </a:r>
            <a:endParaRPr lang="fr-CH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ira balancer des couleurs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 ces mots qui ont un nom étrange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Puisqu’on ne voit bien qu'avec le cœur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endroit aura un goût d'orange 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m'emmènes, tu m'emmènes </a:t>
            </a:r>
            <a:endParaRPr lang="fr-CH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63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911" y="97143"/>
            <a:ext cx="5582431" cy="641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voudrais te chanter cet endroit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que tu le voies avec ma voix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perte de vue des sensations de parfums et de sons</a:t>
            </a:r>
            <a:endParaRPr lang="fr-CH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voudrais te chanter ce tableau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J'aimerais te le peindre avec mes mots 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perte de vue des sensations de parfum et de son…oh oh </a:t>
            </a:r>
            <a:r>
              <a:rPr lang="fr-CH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CH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03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" y="-538622"/>
            <a:ext cx="10891381" cy="8887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9449" y="2938289"/>
            <a:ext cx="6096000" cy="21741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voulais te chanter cet endroit </a:t>
            </a:r>
            <a:br>
              <a:rPr lang="fr-CH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que tu le voies avec ma voix </a:t>
            </a:r>
            <a:br>
              <a:rPr lang="fr-CH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perte de vue des sensations de parfums et de sons</a:t>
            </a:r>
            <a:endParaRPr lang="fr-CH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31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59664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Il y a de bonnes raisons de lire la Bible…</a:t>
            </a:r>
            <a:endParaRPr lang="fr-CH" sz="1400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20" y="558799"/>
            <a:ext cx="638683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" y="1816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Elle est un lieu de rencontre…</a:t>
            </a:r>
            <a:endParaRPr lang="fr-CH" sz="1400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5" y="901873"/>
            <a:ext cx="8085551" cy="569965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3320452" y="5660839"/>
            <a:ext cx="5418545" cy="719227"/>
            <a:chOff x="3320452" y="5660839"/>
            <a:chExt cx="5418545" cy="719227"/>
          </a:xfrm>
        </p:grpSpPr>
        <p:sp>
          <p:nvSpPr>
            <p:cNvPr id="8" name="ZoneTexte 7"/>
            <p:cNvSpPr txBox="1"/>
            <p:nvPr/>
          </p:nvSpPr>
          <p:spPr>
            <a:xfrm>
              <a:off x="3320452" y="5672180"/>
              <a:ext cx="539139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4000" dirty="0">
                  <a:latin typeface="Arial Rounded MT Bold" panose="020F0704030504030204" pitchFamily="34" charset="0"/>
                </a:rPr>
                <a:t>…avec soi-même</a:t>
              </a:r>
              <a:endParaRPr lang="fr-CH" i="1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44449" y="5660839"/>
              <a:ext cx="5394548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41125" y="1797472"/>
            <a:ext cx="3208739" cy="707886"/>
            <a:chOff x="128403" y="1912292"/>
            <a:chExt cx="3208739" cy="707886"/>
          </a:xfrm>
        </p:grpSpPr>
        <p:sp>
          <p:nvSpPr>
            <p:cNvPr id="12" name="ZoneTexte 11"/>
            <p:cNvSpPr txBox="1"/>
            <p:nvPr/>
          </p:nvSpPr>
          <p:spPr>
            <a:xfrm>
              <a:off x="159706" y="1912292"/>
              <a:ext cx="31774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4000" dirty="0">
                  <a:latin typeface="Arial Rounded MT Bold" panose="020F0704030504030204" pitchFamily="34" charset="0"/>
                </a:rPr>
                <a:t>…avec Dieu</a:t>
              </a:r>
              <a:endParaRPr lang="fr-CH" i="1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403" y="1912292"/>
              <a:ext cx="3192049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513513" y="2854930"/>
            <a:ext cx="4497886" cy="716234"/>
            <a:chOff x="7513513" y="2967667"/>
            <a:chExt cx="4497886" cy="716234"/>
          </a:xfrm>
        </p:grpSpPr>
        <p:sp>
          <p:nvSpPr>
            <p:cNvPr id="14" name="ZoneTexte 13"/>
            <p:cNvSpPr txBox="1"/>
            <p:nvPr/>
          </p:nvSpPr>
          <p:spPr>
            <a:xfrm>
              <a:off x="7513513" y="2967667"/>
              <a:ext cx="449788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4000" dirty="0">
                  <a:latin typeface="Arial Rounded MT Bold" panose="020F0704030504030204" pitchFamily="34" charset="0"/>
                </a:rPr>
                <a:t>…avec les autres</a:t>
              </a:r>
              <a:endParaRPr lang="fr-CH" i="1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24977" y="2976015"/>
              <a:ext cx="4420662" cy="7078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3203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9" y="-68893"/>
            <a:ext cx="1079691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89883"/>
            <a:ext cx="6684723" cy="7062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 un don du ciel, une grâce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rend la vie moins dégueulasse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vous assigne une place</a:t>
            </a:r>
            <a:endParaRPr lang="fr-CH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près des anges que des angoisses</a:t>
            </a:r>
            <a:endParaRPr lang="fr-CH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Les poèmes d’un Léautaud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Ceux d’un Brassens, d’un Nougaro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plume d’un Victor Hugo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Éclairent ma vie comme un flambeau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Alors gloire à ces héros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par la magie d’un stylo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parce qu’ils font vivre les mots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Emmènent mon esprit vers le haut</a:t>
            </a:r>
            <a:b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Emmènent mon esprit vers le haut</a:t>
            </a:r>
            <a:br>
              <a:rPr lang="fr-CH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1272261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23" y="1524000"/>
            <a:ext cx="7218140" cy="47853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8173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Elle est un lieu de repos pour notre vie intérieure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00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67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74" y="15658"/>
            <a:ext cx="6858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40498" y="262326"/>
            <a:ext cx="874734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Du pain et de l’eau pour notre âme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66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6860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Une boussole pour nous diriger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28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4" y="313151"/>
            <a:ext cx="11517682" cy="62442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98119" y="62836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Elle est un jardin…</a:t>
            </a:r>
            <a:endParaRPr lang="fr-CH" sz="32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8515"/>
            <a:ext cx="11248372" cy="5962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69307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Le jardin de la pensée de Dieu…</a:t>
            </a:r>
            <a:endParaRPr lang="fr-CH" sz="24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0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8204" y="615837"/>
            <a:ext cx="11853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Mais quels que soient les sentiers que vous suivrez…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3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5760" y="396632"/>
            <a:ext cx="1094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…les paysages qu’il vous feront traverser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52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5760" y="396632"/>
            <a:ext cx="10945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…qu’ils soient difficiles…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575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00838" y="4761952"/>
            <a:ext cx="7027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…ou agréables…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0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8308"/>
            <a:ext cx="7853819" cy="193899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…ils mènent tous au même endroit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04372" y="4919008"/>
            <a:ext cx="9087628" cy="193899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…il faut toujours suivre la même indication…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04"/>
            <a:ext cx="913339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9347" y="1662489"/>
            <a:ext cx="749265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C’est un don du ciel, une grâce</a:t>
            </a:r>
            <a:b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rend la vie moins dégueulasse</a:t>
            </a:r>
            <a:b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vous assigne une place</a:t>
            </a:r>
            <a:b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Plus près des anges que des angoisses</a:t>
            </a:r>
            <a:b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vous assigne une place</a:t>
            </a:r>
            <a:b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CH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Plus près des anges que des angoisses</a:t>
            </a:r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2553513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92230" y="1653434"/>
            <a:ext cx="951978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97334" y="2106458"/>
            <a:ext cx="959285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256740" y="2551131"/>
            <a:ext cx="951978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232965" y="2982695"/>
            <a:ext cx="951978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</a:t>
            </a:r>
          </a:p>
        </p:txBody>
      </p:sp>
      <p:sp>
        <p:nvSpPr>
          <p:cNvPr id="10" name="ZoneTexte 9"/>
          <p:cNvSpPr txBox="1"/>
          <p:nvPr/>
        </p:nvSpPr>
        <p:spPr>
          <a:xfrm rot="165990">
            <a:off x="8207565" y="3418724"/>
            <a:ext cx="951978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700" b="1" i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-6263"/>
            <a:ext cx="4025900" cy="58477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i="1" dirty="0">
                <a:latin typeface="Arial Rounded MT Bold" panose="020F0704030504030204" pitchFamily="34" charset="0"/>
              </a:rPr>
              <a:t>…plus qu’un lieu…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30967" y="2428779"/>
            <a:ext cx="4025900" cy="58477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i="1" dirty="0">
                <a:latin typeface="Arial Rounded MT Bold" panose="020F0704030504030204" pitchFamily="34" charset="0"/>
              </a:rPr>
              <a:t>…une personne…</a:t>
            </a:r>
          </a:p>
        </p:txBody>
      </p:sp>
    </p:spTree>
    <p:extLst>
      <p:ext uri="{BB962C8B-B14F-4D97-AF65-F5344CB8AC3E}">
        <p14:creationId xmlns:p14="http://schemas.microsoft.com/office/powerpoint/2010/main" val="583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86685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Il est le centre des Ecritures…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41" y="131115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latin typeface="Arial Rounded MT Bold" panose="020F0704030504030204" pitchFamily="34" charset="0"/>
              </a:rPr>
              <a:t>Celui vers qui tout converge…</a:t>
            </a:r>
            <a:endParaRPr lang="fr-CH" sz="3200" i="1" dirty="0">
              <a:latin typeface="Arial Rounded MT Bold" panose="020F07040305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93112" y="3862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Jésus, le Christ</a:t>
            </a:r>
            <a:endParaRPr lang="fr-CH" sz="3200" i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1" y="-31388"/>
            <a:ext cx="10320358" cy="68893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2580" y="491452"/>
            <a:ext cx="591001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 lire la Bible ?</a:t>
            </a:r>
            <a:endParaRPr lang="fr-CH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84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" y="0"/>
            <a:ext cx="96653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5772" y="203360"/>
            <a:ext cx="8685711" cy="7509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n’y a pas une façon de lire la Bible…</a:t>
            </a:r>
            <a:endParaRPr lang="fr-CH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54" y="-1139869"/>
            <a:ext cx="4846120" cy="3638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38" y="0"/>
            <a:ext cx="5450967" cy="36388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43435" cy="24989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05" y="2498942"/>
            <a:ext cx="6595579" cy="44028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977" y="2498942"/>
            <a:ext cx="5667505" cy="435905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33" y="3638811"/>
            <a:ext cx="4894545" cy="3263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923" y="6012580"/>
            <a:ext cx="8405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chacun doit trouver la sienne…</a:t>
            </a:r>
            <a:endParaRPr lang="fr-CH" sz="4800" b="1" dirty="0"/>
          </a:p>
        </p:txBody>
      </p:sp>
    </p:spTree>
    <p:extLst>
      <p:ext uri="{BB962C8B-B14F-4D97-AF65-F5344CB8AC3E}">
        <p14:creationId xmlns:p14="http://schemas.microsoft.com/office/powerpoint/2010/main" val="25324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45473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3600" dirty="0">
                <a:latin typeface="Arial Rounded MT Bold" panose="020F0704030504030204" pitchFamily="34" charset="0"/>
              </a:rPr>
              <a:t>Nous devons trouver comment «crever la surface»…</a:t>
            </a:r>
            <a:endParaRPr lang="fr-CH" sz="1600" i="1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99" y="1986280"/>
            <a:ext cx="5420210" cy="4617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99" y="1767105"/>
            <a:ext cx="5420210" cy="53479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72" y="1767104"/>
            <a:ext cx="6373707" cy="51264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" y="1711959"/>
            <a:ext cx="7797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34169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>
                <a:latin typeface="Arial Rounded MT Bold" panose="020F0704030504030204" pitchFamily="34" charset="0"/>
              </a:rPr>
              <a:t>Pour trouver la nourriture pour notre âme derrière les mots…</a:t>
            </a:r>
            <a:endParaRPr lang="fr-CH" i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20" y="100832"/>
            <a:ext cx="7861300" cy="5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0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8555"/>
            <a:ext cx="1214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Souvent la bible est comme de la nourriture déshydratée…</a:t>
            </a:r>
            <a:endParaRPr lang="fr-CH" sz="1400" i="1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9" y="1422401"/>
            <a:ext cx="5095240" cy="50952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8639" y="4515302"/>
            <a:ext cx="2382520" cy="70788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Arial Black" panose="020B0A04020102020204" pitchFamily="34" charset="0"/>
              </a:rPr>
              <a:t>Evangile </a:t>
            </a:r>
          </a:p>
          <a:p>
            <a:r>
              <a:rPr lang="fr-CH" sz="2000" dirty="0">
                <a:latin typeface="Arial Black" panose="020B0A04020102020204" pitchFamily="34" charset="0"/>
              </a:rPr>
              <a:t>de Matthieu</a:t>
            </a:r>
          </a:p>
        </p:txBody>
      </p:sp>
      <p:sp>
        <p:nvSpPr>
          <p:cNvPr id="7" name="Rectangle 6"/>
          <p:cNvSpPr/>
          <p:nvPr/>
        </p:nvSpPr>
        <p:spPr>
          <a:xfrm>
            <a:off x="4124960" y="4683760"/>
            <a:ext cx="436880" cy="54356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260561">
            <a:off x="3477056" y="3057202"/>
            <a:ext cx="330331" cy="6816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ZoneTexte 4"/>
          <p:cNvSpPr txBox="1"/>
          <p:nvPr/>
        </p:nvSpPr>
        <p:spPr>
          <a:xfrm rot="21237218">
            <a:off x="1889689" y="3104896"/>
            <a:ext cx="185741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4400" dirty="0">
                <a:latin typeface="Arial Black" panose="020B0A04020102020204" pitchFamily="34" charset="0"/>
              </a:rPr>
              <a:t>Bible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79" y="1422401"/>
            <a:ext cx="4336728" cy="434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53200" y="5765801"/>
            <a:ext cx="490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dirty="0">
                <a:latin typeface="Arial Rounded MT Bold" panose="020F0704030504030204" pitchFamily="34" charset="0"/>
              </a:rPr>
              <a:t>Il ne faut pas oublier de mettre l’eau…</a:t>
            </a:r>
            <a:endParaRPr lang="fr-CH" sz="1400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6" y="0"/>
            <a:ext cx="102811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8301" y="265984"/>
            <a:ext cx="5493812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Nous lisons ceci…</a:t>
            </a:r>
            <a:endParaRPr lang="fr-CH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917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672"/>
            <a:ext cx="12421827" cy="8292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1540" y="100301"/>
            <a:ext cx="64187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mais la réalité était cela…</a:t>
            </a:r>
            <a:endParaRPr lang="fr-CH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0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2" y="1625206"/>
            <a:ext cx="12162073" cy="3532338"/>
          </a:xfrm>
          <a:prstGeom prst="rect">
            <a:avLst/>
          </a:prstGeom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214439" y="648027"/>
            <a:ext cx="9689512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Petit résumé des rencontres précédentes…</a:t>
            </a:r>
            <a:endParaRPr lang="fr-CH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 rot="523848">
            <a:off x="214447" y="3062702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#1 </a:t>
            </a:r>
            <a:endParaRPr lang="fr-CH" sz="6000" b="1" dirty="0"/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 rot="232574">
            <a:off x="2917868" y="3132125"/>
            <a:ext cx="1146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#2 </a:t>
            </a:r>
            <a:endParaRPr lang="fr-CH" sz="6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 rot="21421044">
            <a:off x="4878186" y="3246418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#3 </a:t>
            </a:r>
            <a:endParaRPr lang="fr-CH" sz="6000" b="1" dirty="0"/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 rot="517651">
            <a:off x="6901134" y="3390944"/>
            <a:ext cx="1146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#4 </a:t>
            </a:r>
            <a:endParaRPr lang="fr-CH" sz="60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2888748" y="5416258"/>
            <a:ext cx="67274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accrocher les wagons…</a:t>
            </a:r>
            <a:endParaRPr lang="fr-CH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 rot="20954127">
            <a:off x="8757071" y="3329925"/>
            <a:ext cx="1146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#5 </a:t>
            </a:r>
            <a:endParaRPr lang="fr-CH" sz="6000" b="1" dirty="0"/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 rot="602830">
            <a:off x="547856" y="3004628"/>
            <a:ext cx="1449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Alphalive</a:t>
            </a:r>
            <a:endParaRPr lang="fr-CH" sz="2400" b="1" dirty="0"/>
          </a:p>
        </p:txBody>
      </p:sp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10811334" y="3223931"/>
            <a:ext cx="11464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#6 </a:t>
            </a:r>
            <a:endParaRPr lang="fr-CH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779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3" y="919846"/>
            <a:ext cx="9956945" cy="47651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6086" y="150405"/>
            <a:ext cx="6572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Il nous faut lire la Bible… </a:t>
            </a:r>
            <a:endParaRPr lang="fr-CH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1465278" y="5771172"/>
            <a:ext cx="8996374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comme nous mangeons un poisson…</a:t>
            </a:r>
          </a:p>
        </p:txBody>
      </p:sp>
    </p:spTree>
    <p:extLst>
      <p:ext uri="{BB962C8B-B14F-4D97-AF65-F5344CB8AC3E}">
        <p14:creationId xmlns:p14="http://schemas.microsoft.com/office/powerpoint/2010/main" val="955825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760"/>
            <a:ext cx="12192000" cy="5110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7321" y="0"/>
            <a:ext cx="4942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Manger la chair</a:t>
            </a:r>
            <a:endParaRPr lang="fr-CH" sz="5400" b="1" dirty="0"/>
          </a:p>
        </p:txBody>
      </p:sp>
      <p:sp>
        <p:nvSpPr>
          <p:cNvPr id="4" name="Rectangle 3"/>
          <p:cNvSpPr/>
          <p:nvPr/>
        </p:nvSpPr>
        <p:spPr>
          <a:xfrm>
            <a:off x="3027409" y="5887319"/>
            <a:ext cx="62381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laisser les arêtes…</a:t>
            </a:r>
            <a:endParaRPr lang="fr-CH" sz="6000" b="1" dirty="0"/>
          </a:p>
        </p:txBody>
      </p:sp>
    </p:spTree>
    <p:extLst>
      <p:ext uri="{BB962C8B-B14F-4D97-AF65-F5344CB8AC3E}">
        <p14:creationId xmlns:p14="http://schemas.microsoft.com/office/powerpoint/2010/main" val="1405206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22" y="1678487"/>
            <a:ext cx="7286204" cy="3795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041" y="0"/>
            <a:ext cx="12192000" cy="154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difficultés s’expliqueront peut-être d’elles même plus tard…</a:t>
            </a:r>
            <a:endParaRPr lang="fr-CH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0937" y="5611041"/>
            <a:ext cx="4269288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…ou pas…</a:t>
            </a:r>
            <a:endParaRPr lang="fr-CH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4421" y="701551"/>
            <a:ext cx="4980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Mais de toutes façons… </a:t>
            </a:r>
            <a:endParaRPr lang="fr-CH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3498930" y="2244337"/>
            <a:ext cx="6549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La seule façon de lire la Bible… </a:t>
            </a:r>
            <a:endParaRPr lang="fr-CH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632547" y="3993802"/>
            <a:ext cx="67953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600" b="1" dirty="0">
                <a:latin typeface="Times New Roman" panose="02020603050405020304" pitchFamily="18" charset="0"/>
                <a:ea typeface="Calibri" panose="020F0502020204030204" pitchFamily="34" charset="0"/>
              </a:rPr>
              <a:t>C’est de la lire !!!</a:t>
            </a:r>
            <a:endParaRPr lang="fr-CH" sz="6600" b="1" dirty="0"/>
          </a:p>
        </p:txBody>
      </p:sp>
    </p:spTree>
    <p:extLst>
      <p:ext uri="{BB962C8B-B14F-4D97-AF65-F5344CB8AC3E}">
        <p14:creationId xmlns:p14="http://schemas.microsoft.com/office/powerpoint/2010/main" val="2845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38" y="3801650"/>
            <a:ext cx="6247356" cy="41649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518"/>
            <a:ext cx="6360090" cy="42400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6" y="-588724"/>
            <a:ext cx="7259877" cy="434653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9"/>
            <a:ext cx="5345483" cy="39018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21" y="-1"/>
            <a:ext cx="5694902" cy="375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2" y="0"/>
            <a:ext cx="10903906" cy="710701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650468" y="5104449"/>
            <a:ext cx="77492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600" b="1" dirty="0">
                <a:latin typeface="Times New Roman" panose="02020603050405020304" pitchFamily="18" charset="0"/>
              </a:rPr>
              <a:t>Après les vacances…</a:t>
            </a:r>
            <a:endParaRPr lang="fr-CH" sz="6600" b="1" dirty="0"/>
          </a:p>
        </p:txBody>
      </p:sp>
    </p:spTree>
    <p:extLst>
      <p:ext uri="{BB962C8B-B14F-4D97-AF65-F5344CB8AC3E}">
        <p14:creationId xmlns:p14="http://schemas.microsoft.com/office/powerpoint/2010/main" val="2631529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" y="1045924"/>
            <a:ext cx="5858473" cy="4057535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4316430" y="225562"/>
            <a:ext cx="8156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</a:rPr>
              <a:t>- Qui est l’Esprit Saint ?</a:t>
            </a:r>
            <a:endParaRPr lang="fr-CH" sz="6000" b="1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4389632" y="2532166"/>
            <a:ext cx="780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</a:rPr>
              <a:t>- Quelle est l’œuvre de l’Esprit Saint ?</a:t>
            </a:r>
            <a:endParaRPr lang="fr-CH" sz="6000" b="1" dirty="0"/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316430" y="4477284"/>
            <a:ext cx="780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</a:rPr>
              <a:t>- Comment être rempli de l’Esprit Saint ?</a:t>
            </a:r>
            <a:endParaRPr lang="fr-CH" sz="6000" b="1" dirty="0"/>
          </a:p>
        </p:txBody>
      </p:sp>
    </p:spTree>
    <p:extLst>
      <p:ext uri="{BB962C8B-B14F-4D97-AF65-F5344CB8AC3E}">
        <p14:creationId xmlns:p14="http://schemas.microsoft.com/office/powerpoint/2010/main" val="21508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7"/>
            <a:ext cx="6848603" cy="6848603"/>
          </a:xfr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73805" y="1074011"/>
            <a:ext cx="5208361" cy="5301737"/>
          </a:xfrm>
        </p:spPr>
        <p:txBody>
          <a:bodyPr>
            <a:no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Comme une intime évidence, j’ai ressenti sa présence.</a:t>
            </a:r>
            <a:b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 rot="21020087">
            <a:off x="691474" y="3321112"/>
            <a:ext cx="5741752" cy="98148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sens de la vie…</a:t>
            </a:r>
            <a:endParaRPr lang="fr-CH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308387" y="257880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#1 </a:t>
            </a:r>
            <a:endParaRPr lang="fr-CH" sz="6000" b="1" dirty="0"/>
          </a:p>
        </p:txBody>
      </p:sp>
    </p:spTree>
    <p:extLst>
      <p:ext uri="{BB962C8B-B14F-4D97-AF65-F5344CB8AC3E}">
        <p14:creationId xmlns:p14="http://schemas.microsoft.com/office/powerpoint/2010/main" val="49994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792480" y="2790905"/>
            <a:ext cx="10728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latin typeface="Arial Rounded MT Bold" panose="020F0704030504030204" pitchFamily="34" charset="0"/>
              </a:rPr>
              <a:t>Il n’y a que trois possibilités : </a:t>
            </a:r>
          </a:p>
          <a:p>
            <a:endParaRPr lang="fr-CH" sz="3200" b="1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774361" y="3842718"/>
            <a:ext cx="7089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latin typeface="Arial Rounded MT Bold" panose="020F0704030504030204" pitchFamily="34" charset="0"/>
              </a:rPr>
              <a:t>- C’était un menteur et il le savait…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774361" y="4585277"/>
            <a:ext cx="106505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>
                <a:latin typeface="Arial Rounded MT Bold" panose="020F0704030504030204" pitchFamily="34" charset="0"/>
              </a:rPr>
              <a:t>- C’était un malade mental totalement dénué de raison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792480" y="5749095"/>
            <a:ext cx="9037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b="1" dirty="0">
                <a:latin typeface="Arial Rounded MT Bold" panose="020F0704030504030204" pitchFamily="34" charset="0"/>
              </a:rPr>
              <a:t>- Il était réellement celui qu’il prétendait-être</a:t>
            </a: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765538" y="958240"/>
            <a:ext cx="67828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0" b="1" dirty="0">
                <a:latin typeface="Times New Roman" panose="02020603050405020304" pitchFamily="18" charset="0"/>
                <a:ea typeface="Calibri" panose="020F0502020204030204" pitchFamily="34" charset="0"/>
              </a:rPr>
              <a:t>Qui est Jésus ?</a:t>
            </a:r>
            <a:endParaRPr lang="fr-CH" sz="8000" b="1" dirty="0"/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145554" y="175459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#2 </a:t>
            </a:r>
            <a:endParaRPr lang="fr-CH" sz="6000" b="1" dirty="0"/>
          </a:p>
        </p:txBody>
      </p:sp>
    </p:spTree>
    <p:extLst>
      <p:ext uri="{BB962C8B-B14F-4D97-AF65-F5344CB8AC3E}">
        <p14:creationId xmlns:p14="http://schemas.microsoft.com/office/powerpoint/2010/main" val="10227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7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76643" y="-50161"/>
            <a:ext cx="9023724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Pourquoi Jésus devait-il mourir ?</a:t>
            </a:r>
            <a:endParaRPr lang="fr-CH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4635900" y="5998729"/>
            <a:ext cx="8174354" cy="781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prendre notre place !</a:t>
            </a:r>
            <a:endParaRPr lang="fr-CH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125261" y="3682652"/>
            <a:ext cx="4014592" cy="273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pouvoir nous pardonner tout en étant juste…</a:t>
            </a:r>
            <a:endParaRPr lang="fr-CH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11024385" y="-81324"/>
            <a:ext cx="11464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6000" b="1" dirty="0">
                <a:latin typeface="Times New Roman" panose="02020603050405020304" pitchFamily="18" charset="0"/>
                <a:ea typeface="Calibri" panose="020F0502020204030204" pitchFamily="34" charset="0"/>
              </a:rPr>
              <a:t>#3 </a:t>
            </a:r>
            <a:endParaRPr lang="fr-CH" sz="6000" b="1" dirty="0"/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125261" y="741710"/>
            <a:ext cx="568621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CH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nous réconcilier, avec lui, avec nous-même et avec nos semblables…</a:t>
            </a:r>
            <a:endParaRPr lang="fr-CH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3335</TotalTime>
  <Words>1498</Words>
  <Application>Microsoft Office PowerPoint</Application>
  <PresentationFormat>Grand écran</PresentationFormat>
  <Paragraphs>211</Paragraphs>
  <Slides>66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3" baseType="lpstr">
      <vt:lpstr>Arial</vt:lpstr>
      <vt:lpstr>Arial Black</vt:lpstr>
      <vt:lpstr>Arial Rounded MT Bold</vt:lpstr>
      <vt:lpstr>Calibri</vt:lpstr>
      <vt:lpstr>Calibri Light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 une intime évidence, j’ai ressenti sa présence.   </vt:lpstr>
      <vt:lpstr>Présentation PowerPoint</vt:lpstr>
      <vt:lpstr>Présentation PowerPoint</vt:lpstr>
      <vt:lpstr>Présentation PowerPoint</vt:lpstr>
      <vt:lpstr>Présentation PowerPoint</vt:lpstr>
      <vt:lpstr>Parcours Alphalive  2021  #6  – Lire la Bible : pourquoi et comment ??? </vt:lpstr>
      <vt:lpstr>Présentation PowerPoint</vt:lpstr>
      <vt:lpstr>Lire la bible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Lire la bible avec plaisir ???</dc:title>
  <dc:creator>Phillip Ribe</dc:creator>
  <cp:lastModifiedBy>Philip Ribe</cp:lastModifiedBy>
  <cp:revision>120</cp:revision>
  <dcterms:created xsi:type="dcterms:W3CDTF">2018-06-06T09:39:53Z</dcterms:created>
  <dcterms:modified xsi:type="dcterms:W3CDTF">2021-06-23T15:54:05Z</dcterms:modified>
</cp:coreProperties>
</file>